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24"/>
  </p:notesMasterIdLst>
  <p:sldIdLst>
    <p:sldId id="256" r:id="rId2"/>
    <p:sldId id="270" r:id="rId3"/>
    <p:sldId id="258" r:id="rId4"/>
    <p:sldId id="271" r:id="rId5"/>
    <p:sldId id="272" r:id="rId6"/>
    <p:sldId id="273" r:id="rId7"/>
    <p:sldId id="260" r:id="rId8"/>
    <p:sldId id="261" r:id="rId9"/>
    <p:sldId id="275" r:id="rId10"/>
    <p:sldId id="278" r:id="rId11"/>
    <p:sldId id="279" r:id="rId12"/>
    <p:sldId id="280" r:id="rId13"/>
    <p:sldId id="281" r:id="rId14"/>
    <p:sldId id="263" r:id="rId15"/>
    <p:sldId id="282" r:id="rId16"/>
    <p:sldId id="262" r:id="rId17"/>
    <p:sldId id="264" r:id="rId18"/>
    <p:sldId id="269" r:id="rId19"/>
    <p:sldId id="277" r:id="rId20"/>
    <p:sldId id="265" r:id="rId21"/>
    <p:sldId id="26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94660"/>
  </p:normalViewPr>
  <p:slideViewPr>
    <p:cSldViewPr snapToObjects="1"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1402-96CD-4288-BB07-7DF3D6325D0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2243F-EA0C-4F88-AB1B-A3DA52DC7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7FF08E-A532-584C-BBDB-B9EEC044EED8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D9A9E1-9201-F84A-A39C-9474D6AF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1336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35487"/>
            <a:ext cx="25146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3048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6800" y="441960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362200" y="1381592"/>
            <a:ext cx="40132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</a:rPr>
              <a:t>Growing Readers at </a:t>
            </a:r>
          </a:p>
          <a:p>
            <a:pPr algn="ctr"/>
            <a:r>
              <a:rPr lang="en-US" sz="4000" b="1" dirty="0" err="1" smtClean="0">
                <a:solidFill>
                  <a:srgbClr val="660066"/>
                </a:solidFill>
              </a:rPr>
              <a:t>Goosehill</a:t>
            </a:r>
            <a:r>
              <a:rPr lang="en-US" sz="4000" b="1" dirty="0" smtClean="0">
                <a:solidFill>
                  <a:srgbClr val="660066"/>
                </a:solidFill>
              </a:rPr>
              <a:t> Primary School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smtClean="0"/>
              <a:t>Parents and Teachers </a:t>
            </a:r>
          </a:p>
          <a:p>
            <a:pPr algn="ctr"/>
            <a:r>
              <a:rPr lang="en-US" sz="2400" dirty="0" smtClean="0"/>
              <a:t>Working Together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4.png"/>
          <p:cNvPicPr>
            <a:picLocks noChangeAspect="1"/>
          </p:cNvPicPr>
          <p:nvPr/>
        </p:nvPicPr>
        <p:blipFill>
          <a:blip r:embed="rId2"/>
          <a:srcRect l="7601" t="16668" r="5435"/>
          <a:stretch>
            <a:fillRect/>
          </a:stretch>
        </p:blipFill>
        <p:spPr>
          <a:xfrm>
            <a:off x="2438400" y="228600"/>
            <a:ext cx="4267200" cy="62223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2"/>
          <a:srcRect r="27972" b="30000"/>
          <a:stretch>
            <a:fillRect/>
          </a:stretch>
        </p:blipFill>
        <p:spPr>
          <a:xfrm>
            <a:off x="2150562" y="0"/>
            <a:ext cx="4783638" cy="6583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99" y="165145"/>
            <a:ext cx="4736201" cy="66928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2"/>
          <a:srcRect r="16963" b="30000"/>
          <a:stretch>
            <a:fillRect/>
          </a:stretch>
        </p:blipFill>
        <p:spPr>
          <a:xfrm>
            <a:off x="2150137" y="0"/>
            <a:ext cx="504353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say instead of correcting </a:t>
            </a:r>
            <a:br>
              <a:rPr lang="en-US" dirty="0" smtClean="0"/>
            </a:br>
            <a:r>
              <a:rPr lang="en-US" dirty="0" smtClean="0"/>
              <a:t>or over-assisting: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0" y="0"/>
            <a:ext cx="24765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1371600"/>
            <a:ext cx="8686800" cy="54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i="1" dirty="0" smtClean="0"/>
              <a:t>You’re using the picture—</a:t>
            </a:r>
          </a:p>
          <a:p>
            <a:pPr>
              <a:lnSpc>
                <a:spcPct val="90000"/>
              </a:lnSpc>
            </a:pPr>
            <a:r>
              <a:rPr lang="en-US" sz="3200" i="1" dirty="0" smtClean="0"/>
              <a:t>how smart of you!</a:t>
            </a:r>
          </a:p>
          <a:p>
            <a:pPr>
              <a:lnSpc>
                <a:spcPct val="90000"/>
              </a:lnSpc>
            </a:pPr>
            <a:endParaRPr lang="en-US" sz="3200" i="1" dirty="0" smtClean="0"/>
          </a:p>
          <a:p>
            <a:pPr>
              <a:lnSpc>
                <a:spcPct val="90000"/>
              </a:lnSpc>
            </a:pPr>
            <a:r>
              <a:rPr lang="en-US" sz="3200" i="1" dirty="0" smtClean="0"/>
              <a:t>Does that sound right? (don’t jump in to correct!)</a:t>
            </a:r>
          </a:p>
          <a:p>
            <a:pPr>
              <a:lnSpc>
                <a:spcPct val="90000"/>
              </a:lnSpc>
            </a:pPr>
            <a:endParaRPr lang="en-US" sz="3200" i="1" dirty="0" smtClean="0"/>
          </a:p>
          <a:p>
            <a:pPr>
              <a:lnSpc>
                <a:spcPct val="90000"/>
              </a:lnSpc>
            </a:pPr>
            <a:r>
              <a:rPr lang="en-US" sz="3200" i="1" dirty="0" smtClean="0"/>
              <a:t>That sounds right, doesn’t it? </a:t>
            </a:r>
          </a:p>
          <a:p>
            <a:pPr>
              <a:lnSpc>
                <a:spcPct val="90000"/>
              </a:lnSpc>
            </a:pPr>
            <a:endParaRPr lang="en-US" sz="3200" i="1" dirty="0" smtClean="0"/>
          </a:p>
          <a:p>
            <a:pPr>
              <a:lnSpc>
                <a:spcPct val="90000"/>
              </a:lnSpc>
            </a:pPr>
            <a:r>
              <a:rPr lang="en-US" sz="3200" i="1" dirty="0" smtClean="0"/>
              <a:t>Does that make sense?</a:t>
            </a:r>
          </a:p>
          <a:p>
            <a:pPr>
              <a:lnSpc>
                <a:spcPct val="90000"/>
              </a:lnSpc>
            </a:pPr>
            <a:endParaRPr lang="en-US" sz="3200" i="1" dirty="0"/>
          </a:p>
          <a:p>
            <a:pPr>
              <a:lnSpc>
                <a:spcPct val="90000"/>
              </a:lnSpc>
            </a:pPr>
            <a:r>
              <a:rPr lang="en-US" sz="3200" i="1" dirty="0" smtClean="0"/>
              <a:t>That makes sense, doesn’t it?</a:t>
            </a:r>
          </a:p>
          <a:p>
            <a:pPr>
              <a:lnSpc>
                <a:spcPct val="90000"/>
              </a:lnSpc>
            </a:pPr>
            <a:endParaRPr lang="en-US" sz="3200" i="1" dirty="0" smtClean="0"/>
          </a:p>
          <a:p>
            <a:pPr>
              <a:lnSpc>
                <a:spcPct val="90000"/>
              </a:lnSpc>
            </a:pPr>
            <a:r>
              <a:rPr lang="en-US" sz="3200" i="1" dirty="0" smtClean="0"/>
              <a:t>Do the letters match the word you said?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Sight Words Regularly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Automaticity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Confidence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January Benchmarks K= 12-18		Grade 1= 75-90</a:t>
            </a:r>
          </a:p>
          <a:p>
            <a:endParaRPr lang="en-US" dirty="0"/>
          </a:p>
          <a:p>
            <a:r>
              <a:rPr lang="en-US" dirty="0" smtClean="0"/>
              <a:t>Make it Fun!  Memory, Bingo, Go Fish</a:t>
            </a:r>
          </a:p>
          <a:p>
            <a:pPr lvl="7"/>
            <a:r>
              <a:rPr lang="en-US" sz="2800" dirty="0" smtClean="0"/>
              <a:t> Apps</a:t>
            </a:r>
          </a:p>
          <a:p>
            <a:pPr lvl="7"/>
            <a:r>
              <a:rPr lang="en-US" sz="2800" dirty="0" smtClean="0"/>
              <a:t>Trace, write in shaving cream, on carpet </a:t>
            </a:r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7042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Comprehension-</a:t>
            </a:r>
            <a:br>
              <a:rPr lang="en-US" dirty="0" smtClean="0"/>
            </a:br>
            <a:r>
              <a:rPr lang="en-US" dirty="0" smtClean="0"/>
              <a:t>Model Getting Ready to Read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295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295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At the beginning of a book:</a:t>
            </a:r>
          </a:p>
          <a:p>
            <a:endParaRPr lang="en-US" sz="1000" dirty="0" smtClean="0"/>
          </a:p>
          <a:p>
            <a:r>
              <a:rPr lang="en-US" sz="3200" dirty="0" smtClean="0"/>
              <a:t>Look at the cover and read the book jacket summary.  Tell your child what you think the book’s going to be about.</a:t>
            </a:r>
          </a:p>
          <a:p>
            <a:endParaRPr lang="en-US" sz="1400" dirty="0" smtClean="0"/>
          </a:p>
          <a:p>
            <a:endParaRPr lang="en-US" sz="1000" dirty="0" smtClean="0"/>
          </a:p>
          <a:p>
            <a:r>
              <a:rPr lang="en-US" sz="3200" dirty="0" smtClean="0"/>
              <a:t>Figure out who’s telling the story (narrator) and where and when it takes place. (setting)</a:t>
            </a:r>
          </a:p>
          <a:p>
            <a:endParaRPr lang="en-US" sz="1400" dirty="0" smtClean="0"/>
          </a:p>
          <a:p>
            <a:endParaRPr lang="en-US" sz="1000" dirty="0" smtClean="0"/>
          </a:p>
          <a:p>
            <a:r>
              <a:rPr lang="en-US" sz="3200" dirty="0" smtClean="0"/>
              <a:t>Identify the main characters.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Word 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229600" cy="440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If you come to a big word, slow down and show your child how you sound it out.                       croc-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o-dile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		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chrys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-an-the-mum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-112" charset="-128"/>
              <a:cs typeface="ＭＳ Ｐゴシック" pitchFamily="-112" charset="-128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If you come to an interesting word, stop and talk about its meaning. Show your child how to use clues from the sentences and pictures.              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Jack outwitted the giant.  Sylvester was weary…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-112" charset="-128"/>
              <a:cs typeface="ＭＳ Ｐゴシック" pitchFamily="-112" charset="-128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US" sz="28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-112" charset="-128"/>
              <a:cs typeface="ＭＳ Ｐゴシック" pitchFamily="-112" charset="-128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Use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 the new words you “learned” together.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the thinking </a:t>
            </a:r>
            <a:r>
              <a:rPr lang="en-US" smtClean="0"/>
              <a:t>readers do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229600" cy="5410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Talk about what the words are making you picture in your mind 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Talk about what the words are making you feel.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Tell your child when you’re surprised, confused, wondering something, predicting something will happen…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Compare the book to others you’ve read.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Encourage your child to share his thinking with you.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Build vocabulary &amp; background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nonfiction picture books.</a:t>
            </a:r>
          </a:p>
          <a:p>
            <a:endParaRPr lang="en-US" dirty="0" smtClean="0"/>
          </a:p>
          <a:p>
            <a:r>
              <a:rPr lang="en-US" dirty="0" smtClean="0"/>
              <a:t>Watch educational television.</a:t>
            </a:r>
          </a:p>
          <a:p>
            <a:endParaRPr lang="en-US" dirty="0" smtClean="0"/>
          </a:p>
          <a:p>
            <a:r>
              <a:rPr lang="en-US" dirty="0" smtClean="0"/>
              <a:t>Visit museums and historic sites.</a:t>
            </a:r>
          </a:p>
          <a:p>
            <a:endParaRPr lang="en-US" dirty="0" smtClean="0"/>
          </a:p>
          <a:p>
            <a:r>
              <a:rPr lang="en-US" dirty="0" smtClean="0"/>
              <a:t>Subscribe to an informational magazine.</a:t>
            </a:r>
          </a:p>
          <a:p>
            <a:endParaRPr lang="en-US" dirty="0" smtClean="0"/>
          </a:p>
          <a:p>
            <a:r>
              <a:rPr lang="en-US" dirty="0" smtClean="0"/>
              <a:t>Talk about what you observe and learn.</a:t>
            </a:r>
          </a:p>
          <a:p>
            <a:endParaRPr lang="en-US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some of the essential skills and behaviors our children need to develop as readers?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5948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Phonemic awareness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Letter-sound knowledge</a:t>
            </a:r>
          </a:p>
          <a:p>
            <a:endParaRPr lang="en-US" dirty="0" smtClean="0"/>
          </a:p>
          <a:p>
            <a:r>
              <a:rPr lang="en-US" dirty="0" smtClean="0"/>
              <a:t>Fluency</a:t>
            </a:r>
          </a:p>
          <a:p>
            <a:endParaRPr lang="en-US" dirty="0" smtClean="0"/>
          </a:p>
          <a:p>
            <a:r>
              <a:rPr lang="en-US" dirty="0" smtClean="0"/>
              <a:t>Comprehension Strategies</a:t>
            </a:r>
          </a:p>
          <a:p>
            <a:endParaRPr lang="en-US" dirty="0" smtClean="0"/>
          </a:p>
          <a:p>
            <a:r>
              <a:rPr lang="en-US" dirty="0" smtClean="0"/>
              <a:t>Vocabulary and background knowledge</a:t>
            </a:r>
          </a:p>
          <a:p>
            <a:endParaRPr lang="en-US" dirty="0" smtClean="0"/>
          </a:p>
          <a:p>
            <a:r>
              <a:rPr lang="en-US" dirty="0" smtClean="0"/>
              <a:t>Positive reading habits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C90038428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27300"/>
            <a:ext cx="1701800" cy="180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Developmental Nature of Reading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022"/>
            <a:ext cx="792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Readers develop at different 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Concepts “click in” at different times for different 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Comparisons among children are not productive.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will be bursts of growth and times where growth levels 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reading instruction is differentiated.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Teachers provide interventions in a variety of ways.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Parental input is valued.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85800"/>
          </a:xfrm>
        </p:spPr>
        <p:txBody>
          <a:bodyPr/>
          <a:lstStyle/>
          <a:p>
            <a:r>
              <a:rPr lang="en-US" dirty="0" smtClean="0"/>
              <a:t>Essential ideas: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8686800" cy="5084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It is possible for young readers to read smoothly, quickly, and not comprehend a word.  </a:t>
            </a:r>
            <a:r>
              <a:rPr lang="en-US" sz="2400" dirty="0" smtClean="0">
                <a:solidFill>
                  <a:srgbClr val="FF0000"/>
                </a:solidFill>
              </a:rPr>
              <a:t>Focus 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meaning</a:t>
            </a:r>
            <a:r>
              <a:rPr lang="en-US" sz="2400" dirty="0" smtClean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Reading should be pleasurable</a:t>
            </a:r>
            <a:r>
              <a:rPr lang="en-US" sz="2400" dirty="0" smtClean="0"/>
              <a:t>.  People choose activities that make them feel good.  Value joke book, magazines, comic books…(choice!)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Daily </a:t>
            </a:r>
            <a:r>
              <a:rPr lang="en-US" sz="2400" dirty="0" smtClean="0">
                <a:solidFill>
                  <a:srgbClr val="FF0000"/>
                </a:solidFill>
              </a:rPr>
              <a:t>practice</a:t>
            </a:r>
            <a:r>
              <a:rPr lang="en-US" sz="2400" dirty="0" smtClean="0"/>
              <a:t> is essential for the development of any skill.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Readers need to feel competent. Show your child you’re confident in his/her ability.  </a:t>
            </a:r>
            <a:r>
              <a:rPr lang="en-US" sz="2400" dirty="0" smtClean="0">
                <a:solidFill>
                  <a:srgbClr val="FF0000"/>
                </a:solidFill>
              </a:rPr>
              <a:t>Marvel at his/her EFFORT and thinking!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Children need parents who limit screen time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It is important to SLOW DOWN and </a:t>
            </a:r>
            <a:r>
              <a:rPr lang="en-US" sz="2400" dirty="0" smtClean="0">
                <a:solidFill>
                  <a:srgbClr val="FF0000"/>
                </a:solidFill>
              </a:rPr>
              <a:t>make time</a:t>
            </a:r>
            <a:r>
              <a:rPr lang="en-US" sz="2400" dirty="0" smtClean="0"/>
              <a:t> for what’s important.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parents: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to your children.</a:t>
            </a:r>
          </a:p>
          <a:p>
            <a:endParaRPr lang="en-US" dirty="0" smtClean="0"/>
          </a:p>
          <a:p>
            <a:r>
              <a:rPr lang="en-US" dirty="0" smtClean="0"/>
              <a:t>Be a reading role model.</a:t>
            </a:r>
          </a:p>
          <a:p>
            <a:endParaRPr lang="en-US" dirty="0" smtClean="0"/>
          </a:p>
          <a:p>
            <a:r>
              <a:rPr lang="en-US" dirty="0" smtClean="0"/>
              <a:t>Honor and encourage EFFORT over achievement.</a:t>
            </a:r>
          </a:p>
          <a:p>
            <a:endParaRPr lang="en-US" dirty="0" smtClean="0"/>
          </a:p>
          <a:p>
            <a:r>
              <a:rPr lang="en-US" dirty="0" smtClean="0"/>
              <a:t>Help build vocabulary and background knowledge.</a:t>
            </a:r>
          </a:p>
          <a:p>
            <a:endParaRPr lang="en-US" dirty="0" smtClean="0"/>
          </a:p>
          <a:p>
            <a:r>
              <a:rPr lang="en-US" dirty="0" smtClean="0"/>
              <a:t>Communicate with your child’s teacher.</a:t>
            </a:r>
          </a:p>
          <a:p>
            <a:endParaRPr lang="en-US" dirty="0" smtClean="0"/>
          </a:p>
          <a:p>
            <a:r>
              <a:rPr lang="en-US" dirty="0" smtClean="0"/>
              <a:t>Attend workshops and school events!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0813"/>
            <a:ext cx="8229600" cy="50228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ability to hear and manipulate the sounds in spoken </a:t>
            </a:r>
            <a:r>
              <a:rPr lang="en-US" dirty="0" smtClean="0"/>
              <a:t>words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essential to learning to read</a:t>
            </a:r>
            <a:r>
              <a:rPr lang="en-US" dirty="0" smtClean="0"/>
              <a:t> because </a:t>
            </a:r>
            <a:r>
              <a:rPr lang="en-US" dirty="0"/>
              <a:t>letters represent sounds</a:t>
            </a:r>
            <a:r>
              <a:rPr lang="en-US" dirty="0" smtClean="0"/>
              <a:t> (phonemes).  Without </a:t>
            </a:r>
            <a:r>
              <a:rPr lang="en-US" dirty="0"/>
              <a:t>phonemic awareness, phonics</a:t>
            </a:r>
            <a:r>
              <a:rPr lang="en-US" dirty="0" smtClean="0"/>
              <a:t> doesn’t make sense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dirty="0" smtClean="0"/>
              <a:t>If </a:t>
            </a:r>
            <a:r>
              <a:rPr lang="en-US" dirty="0"/>
              <a:t>a child cannot hear that "man" and "moon" begin with the same sound or cannot blend the sounds /</a:t>
            </a:r>
            <a:r>
              <a:rPr lang="en-US" dirty="0" err="1"/>
              <a:t>rrrrrruuuuuunnnnn</a:t>
            </a:r>
            <a:r>
              <a:rPr lang="en-US" dirty="0"/>
              <a:t>/ into the word "run", he or she may have great difficulty connecting sounds with</a:t>
            </a:r>
            <a:r>
              <a:rPr lang="en-US" dirty="0" smtClean="0"/>
              <a:t> letters or </a:t>
            </a:r>
            <a:r>
              <a:rPr lang="en-US" dirty="0"/>
              <a:t>blending sounds to make a word.</a:t>
            </a:r>
          </a:p>
          <a:p>
            <a:pPr>
              <a:buNone/>
            </a:pPr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dirty="0"/>
              <a:t>strong predictor of</a:t>
            </a:r>
            <a:r>
              <a:rPr lang="en-US" dirty="0" smtClean="0"/>
              <a:t> early </a:t>
            </a:r>
            <a:r>
              <a:rPr lang="en-US" dirty="0"/>
              <a:t>reading success.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60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parents can do to support the development of phonemic awareness and letter-sound knowledge: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2900"/>
            <a:ext cx="822960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Read nursery rhymes.</a:t>
            </a:r>
          </a:p>
          <a:p>
            <a:endParaRPr lang="en-US" dirty="0" smtClean="0"/>
          </a:p>
          <a:p>
            <a:r>
              <a:rPr lang="en-US" dirty="0" smtClean="0"/>
              <a:t>Read poetry.</a:t>
            </a:r>
          </a:p>
          <a:p>
            <a:endParaRPr lang="en-US" dirty="0" smtClean="0"/>
          </a:p>
          <a:p>
            <a:r>
              <a:rPr lang="en-US" dirty="0" smtClean="0"/>
              <a:t>Play games: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i="1" dirty="0" smtClean="0"/>
              <a:t>Guess my word: </a:t>
            </a:r>
            <a:r>
              <a:rPr lang="en-US" i="1" dirty="0" err="1" smtClean="0"/>
              <a:t>j-u-m-p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-Clap the syllables. What word has (any number) claps?</a:t>
            </a:r>
          </a:p>
          <a:p>
            <a:pPr>
              <a:buNone/>
            </a:pPr>
            <a:r>
              <a:rPr lang="en-US" i="1" dirty="0" smtClean="0"/>
              <a:t>-What starts like Bat.  (or ends like </a:t>
            </a:r>
            <a:r>
              <a:rPr lang="en-US" i="1" dirty="0" err="1" smtClean="0"/>
              <a:t>cuP</a:t>
            </a:r>
            <a:r>
              <a:rPr lang="en-US" i="1" dirty="0" smtClean="0"/>
              <a:t>?)</a:t>
            </a:r>
          </a:p>
          <a:p>
            <a:pPr>
              <a:buNone/>
            </a:pPr>
            <a:r>
              <a:rPr lang="en-US" i="1" dirty="0" smtClean="0"/>
              <a:t>-What rhymes with…?</a:t>
            </a:r>
            <a:endParaRPr lang="en-US" i="1" dirty="0"/>
          </a:p>
        </p:txBody>
      </p:sp>
      <p:pic>
        <p:nvPicPr>
          <p:cNvPr id="4" name="Picture 3" descr="MC90039082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612900"/>
            <a:ext cx="1498600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b="1" cap="all" dirty="0" smtClean="0"/>
              <a:t>Read aloud!</a:t>
            </a:r>
            <a:br>
              <a:rPr lang="en-US" b="1" cap="all" dirty="0" smtClean="0"/>
            </a:br>
            <a:endParaRPr lang="en-US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Poetry and nursery rhymes</a:t>
            </a:r>
            <a:r>
              <a:rPr lang="en-US" dirty="0" smtClean="0"/>
              <a:t>- over and over to develop fluency, appreciation for the sounds of language, visual imagery, sense of rhyme (let them fill in the words!)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660066"/>
                </a:solidFill>
              </a:rPr>
              <a:t>Joke and riddle books</a:t>
            </a:r>
            <a:r>
              <a:rPr lang="en-US" dirty="0" smtClean="0"/>
              <a:t>- laughter is immediate gratification!  Develops sense of timing, humor, word play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P90043182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1910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teachers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Shared Reading</a:t>
            </a:r>
          </a:p>
          <a:p>
            <a:endParaRPr lang="en-US" sz="3600" dirty="0" smtClean="0"/>
          </a:p>
          <a:p>
            <a:r>
              <a:rPr lang="en-US" sz="3600" dirty="0" smtClean="0"/>
              <a:t>Letter-sound instruction-</a:t>
            </a:r>
          </a:p>
          <a:p>
            <a:pPr marL="0" indent="0">
              <a:buNone/>
            </a:pPr>
            <a:r>
              <a:rPr lang="en-US" sz="3600" dirty="0" err="1" smtClean="0"/>
              <a:t>Fundations</a:t>
            </a:r>
            <a:r>
              <a:rPr lang="en-US" sz="3600" dirty="0" smtClean="0"/>
              <a:t> &amp;Words Their Way</a:t>
            </a:r>
          </a:p>
          <a:p>
            <a:endParaRPr lang="en-US" sz="3600" dirty="0" smtClean="0"/>
          </a:p>
          <a:p>
            <a:r>
              <a:rPr lang="en-US" sz="3600" dirty="0" smtClean="0"/>
              <a:t>Letter/word sorts</a:t>
            </a:r>
          </a:p>
          <a:p>
            <a:endParaRPr lang="en-US" sz="3600" dirty="0"/>
          </a:p>
          <a:p>
            <a:r>
              <a:rPr lang="en-US" sz="3600" dirty="0" smtClean="0"/>
              <a:t>Sight Word Development</a:t>
            </a:r>
          </a:p>
          <a:p>
            <a:endParaRPr lang="en-US" sz="3000" dirty="0" smtClean="0"/>
          </a:p>
          <a:p>
            <a:r>
              <a:rPr lang="en-US" sz="3600" dirty="0" smtClean="0"/>
              <a:t>Reading and Writing Workshop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895600"/>
            <a:ext cx="2438400" cy="19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“Just-Right Books”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</a:t>
            </a:r>
            <a:r>
              <a:rPr lang="en-US" sz="3200" kern="0" dirty="0" smtClean="0"/>
              <a:t>is essential that children read books (independently) at an appropriate word accuracy level (95-100%)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2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/>
              <a:t>Very little “brain space” should be taken up by decoding.  (-doesn’t mean “easy”!)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2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/>
              <a:t>Comprehension is the goal.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“Does that make sense?  What are </a:t>
            </a:r>
            <a:r>
              <a:rPr lang="en-US" sz="3200" i="1" kern="0" dirty="0" smtClean="0"/>
              <a:t>you thinking? What do you think will happen? What are you learning?  Why do you think ----- happened?”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715" y="15081"/>
            <a:ext cx="1775085" cy="112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teachers do: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419600"/>
            <a:ext cx="2590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15240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Assess readers three times a year to confirm reading level and learn what specific skills are needed.</a:t>
            </a:r>
          </a:p>
          <a:p>
            <a:endParaRPr lang="en-US" sz="3200" dirty="0" smtClean="0"/>
          </a:p>
          <a:p>
            <a:r>
              <a:rPr lang="en-US" sz="3200" dirty="0" smtClean="0"/>
              <a:t>Read with similarly-</a:t>
            </a:r>
            <a:r>
              <a:rPr lang="en-US" sz="3200" dirty="0" err="1" smtClean="0"/>
              <a:t>abled</a:t>
            </a:r>
            <a:r>
              <a:rPr lang="en-US" sz="3200" dirty="0" smtClean="0"/>
              <a:t> students in small groups to address needs.</a:t>
            </a:r>
          </a:p>
          <a:p>
            <a:endParaRPr lang="en-US" sz="3200" dirty="0" smtClean="0"/>
          </a:p>
          <a:p>
            <a:r>
              <a:rPr lang="en-US" sz="3200" dirty="0" smtClean="0"/>
              <a:t>Make sure students read just-right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ooks and focus on comprehension.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Decoding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8041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Get your mouth ready for the first sound/ first consonants/blend/digraph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Use the picture (meaning)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Check- does it match what you said?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Pull in another letter/vowel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Flip the vowel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Check- does it match what you said?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Chunk the word.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Is there a part you know?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Check- does it match what you said?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2045732"/>
            <a:ext cx="7467600" cy="457200"/>
            <a:chOff x="914400" y="2362200"/>
            <a:chExt cx="7467600" cy="457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14400" y="2819400"/>
              <a:ext cx="7467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4400" y="2362200"/>
              <a:ext cx="7467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62000" y="3810000"/>
            <a:ext cx="7467600" cy="457200"/>
            <a:chOff x="914400" y="2362200"/>
            <a:chExt cx="7467600" cy="457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14400" y="2819400"/>
              <a:ext cx="7467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2362200"/>
              <a:ext cx="7467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2000" y="5486400"/>
            <a:ext cx="7467600" cy="457200"/>
            <a:chOff x="914400" y="2362200"/>
            <a:chExt cx="7467600" cy="457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2819400"/>
              <a:ext cx="7467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4400" y="2362200"/>
              <a:ext cx="7467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199</TotalTime>
  <Words>806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Origin</vt:lpstr>
      <vt:lpstr>Slide 1</vt:lpstr>
      <vt:lpstr> What are some of the essential skills and behaviors our children need to develop as readers?</vt:lpstr>
      <vt:lpstr>Phonemic Awareness</vt:lpstr>
      <vt:lpstr>What parents can do to support the development of phonemic awareness and letter-sound knowledge:</vt:lpstr>
      <vt:lpstr>  Read aloud! </vt:lpstr>
      <vt:lpstr>What teachers do:</vt:lpstr>
      <vt:lpstr>“Just-Right Books”</vt:lpstr>
      <vt:lpstr>What teachers do:</vt:lpstr>
      <vt:lpstr>Slide 9</vt:lpstr>
      <vt:lpstr>Slide 10</vt:lpstr>
      <vt:lpstr>Slide 11</vt:lpstr>
      <vt:lpstr>Slide 12</vt:lpstr>
      <vt:lpstr>Slide 13</vt:lpstr>
      <vt:lpstr>What to say instead of correcting  or over-assisting:</vt:lpstr>
      <vt:lpstr>Practice Sight Words Regularly</vt:lpstr>
      <vt:lpstr>Comprehension- Model Getting Ready to Read</vt:lpstr>
      <vt:lpstr>Model Word Work</vt:lpstr>
      <vt:lpstr>Model the thinking readers do</vt:lpstr>
      <vt:lpstr>Build vocabulary &amp; background knowledge</vt:lpstr>
      <vt:lpstr>The Developmental Nature of Reading</vt:lpstr>
      <vt:lpstr>Essential ideas:</vt:lpstr>
      <vt:lpstr>Goals for parents:</vt:lpstr>
    </vt:vector>
  </TitlesOfParts>
  <Company>Cold Spring Harbor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Lydia Bellino</dc:creator>
  <cp:lastModifiedBy>dlevesque</cp:lastModifiedBy>
  <cp:revision>82</cp:revision>
  <dcterms:created xsi:type="dcterms:W3CDTF">2011-11-14T00:31:09Z</dcterms:created>
  <dcterms:modified xsi:type="dcterms:W3CDTF">2017-01-21T02:36:36Z</dcterms:modified>
</cp:coreProperties>
</file>